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omic Sans MS" panose="030F0702030302020204" pitchFamily="66" charset="0"/>
      <p:regular r:id="rId36"/>
      <p:bold r:id="rId37"/>
      <p:italic r:id="rId38"/>
      <p:bold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g28M7DXX3wRLWKZuri9/eOpQFa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682542-D2EE-464D-A9B1-F28C7CFAACA6}">
  <a:tblStyle styleId="{F5682542-D2EE-464D-A9B1-F28C7CFAACA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87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" name="Google Shape;22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" name="Google Shape;23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" name="Google Shape;24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" name="Google Shape;24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" name="Google Shape;25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" name="Google Shape;298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7" name="Google Shape;307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Google Shape;350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" name="Google Shape;70;p4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4" name="Google Shape;7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8" name="Google Shape;78;p4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9" name="Google Shape;79;p4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3" name="Google Shape;83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dentificación del proyect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2"/>
          <p:cNvSpPr/>
          <p:nvPr/>
        </p:nvSpPr>
        <p:spPr>
          <a:xfrm>
            <a:off x="0" y="9600"/>
            <a:ext cx="9144000" cy="5143500"/>
          </a:xfrm>
          <a:prstGeom prst="roundRect">
            <a:avLst>
              <a:gd name="adj" fmla="val 2618"/>
            </a:avLst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" name="Google Shape;13;p32"/>
          <p:cNvCxnSpPr/>
          <p:nvPr/>
        </p:nvCxnSpPr>
        <p:spPr>
          <a:xfrm>
            <a:off x="-12" y="423264"/>
            <a:ext cx="9128100" cy="15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" name="Google Shape;14;p32"/>
          <p:cNvCxnSpPr/>
          <p:nvPr/>
        </p:nvCxnSpPr>
        <p:spPr>
          <a:xfrm rot="10800000">
            <a:off x="2361338" y="18838"/>
            <a:ext cx="0" cy="40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15;p32"/>
          <p:cNvSpPr/>
          <p:nvPr/>
        </p:nvSpPr>
        <p:spPr>
          <a:xfrm>
            <a:off x="-12" y="9388"/>
            <a:ext cx="2361300" cy="421200"/>
          </a:xfrm>
          <a:prstGeom prst="roundRect">
            <a:avLst>
              <a:gd name="adj" fmla="val 25525"/>
            </a:avLst>
          </a:prstGeom>
          <a:solidFill>
            <a:srgbClr val="6AA84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Enunciado</a:t>
            </a:r>
            <a:endParaRPr sz="13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2"/>
          <p:cNvSpPr/>
          <p:nvPr/>
        </p:nvSpPr>
        <p:spPr>
          <a:xfrm>
            <a:off x="-2329050" y="0"/>
            <a:ext cx="2114100" cy="51435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Indicar en la tabla los participantes del proyecto.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Realizar una descripción del proyecto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delos de clases">
  <p:cSld name="TITLE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3"/>
          <p:cNvSpPr/>
          <p:nvPr/>
        </p:nvSpPr>
        <p:spPr>
          <a:xfrm>
            <a:off x="0" y="9600"/>
            <a:ext cx="9144000" cy="5143500"/>
          </a:xfrm>
          <a:prstGeom prst="roundRect">
            <a:avLst>
              <a:gd name="adj" fmla="val 2618"/>
            </a:avLst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" name="Google Shape;19;p33"/>
          <p:cNvCxnSpPr/>
          <p:nvPr/>
        </p:nvCxnSpPr>
        <p:spPr>
          <a:xfrm>
            <a:off x="-12" y="423264"/>
            <a:ext cx="9128100" cy="15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" name="Google Shape;20;p33"/>
          <p:cNvCxnSpPr/>
          <p:nvPr/>
        </p:nvCxnSpPr>
        <p:spPr>
          <a:xfrm rot="10800000">
            <a:off x="2361338" y="18838"/>
            <a:ext cx="0" cy="40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" name="Google Shape;21;p33"/>
          <p:cNvSpPr/>
          <p:nvPr/>
        </p:nvSpPr>
        <p:spPr>
          <a:xfrm>
            <a:off x="-12" y="9388"/>
            <a:ext cx="2361300" cy="421200"/>
          </a:xfrm>
          <a:prstGeom prst="roundRect">
            <a:avLst>
              <a:gd name="adj" fmla="val 25525"/>
            </a:avLst>
          </a:prstGeom>
          <a:solidFill>
            <a:srgbClr val="E6913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Modelos de clases</a:t>
            </a:r>
            <a:endParaRPr sz="13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3"/>
          <p:cNvSpPr/>
          <p:nvPr/>
        </p:nvSpPr>
        <p:spPr>
          <a:xfrm>
            <a:off x="-2329050" y="0"/>
            <a:ext cx="2114100" cy="51435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Realizar el modelo de clases de acuerdo al enunciado 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Relaciones (contención, sharing, asociación)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nombres de rol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multiplicidad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organización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structura del proyecto">
  <p:cSld name="TITLE_1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4"/>
          <p:cNvSpPr/>
          <p:nvPr/>
        </p:nvSpPr>
        <p:spPr>
          <a:xfrm>
            <a:off x="-7950" y="0"/>
            <a:ext cx="9144000" cy="5143500"/>
          </a:xfrm>
          <a:prstGeom prst="roundRect">
            <a:avLst>
              <a:gd name="adj" fmla="val 2618"/>
            </a:avLst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Google Shape;25;p34"/>
          <p:cNvCxnSpPr/>
          <p:nvPr/>
        </p:nvCxnSpPr>
        <p:spPr>
          <a:xfrm>
            <a:off x="-12" y="423264"/>
            <a:ext cx="9128100" cy="15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" name="Google Shape;26;p34"/>
          <p:cNvCxnSpPr/>
          <p:nvPr/>
        </p:nvCxnSpPr>
        <p:spPr>
          <a:xfrm rot="10800000">
            <a:off x="2361338" y="18838"/>
            <a:ext cx="0" cy="40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34"/>
          <p:cNvSpPr/>
          <p:nvPr/>
        </p:nvSpPr>
        <p:spPr>
          <a:xfrm>
            <a:off x="-12" y="9388"/>
            <a:ext cx="2361300" cy="421200"/>
          </a:xfrm>
          <a:prstGeom prst="roundRect">
            <a:avLst>
              <a:gd name="adj" fmla="val 25525"/>
            </a:avLst>
          </a:prstGeom>
          <a:solidFill>
            <a:srgbClr val="3C78D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Estructura del proyecto</a:t>
            </a:r>
            <a:endParaRPr sz="13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4"/>
          <p:cNvSpPr/>
          <p:nvPr/>
        </p:nvSpPr>
        <p:spPr>
          <a:xfrm>
            <a:off x="-2329050" y="0"/>
            <a:ext cx="2114100" cy="51435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Utilizar la estructura de trabajo explicada en clase</a:t>
            </a:r>
            <a:endParaRPr sz="11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plementación modelo de clases">
  <p:cSld name="TITLE_1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5"/>
          <p:cNvSpPr/>
          <p:nvPr/>
        </p:nvSpPr>
        <p:spPr>
          <a:xfrm>
            <a:off x="0" y="9600"/>
            <a:ext cx="9144000" cy="5143500"/>
          </a:xfrm>
          <a:prstGeom prst="roundRect">
            <a:avLst>
              <a:gd name="adj" fmla="val 2618"/>
            </a:avLst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" name="Google Shape;31;p35"/>
          <p:cNvCxnSpPr/>
          <p:nvPr/>
        </p:nvCxnSpPr>
        <p:spPr>
          <a:xfrm>
            <a:off x="-12" y="423264"/>
            <a:ext cx="9128100" cy="15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32;p35"/>
          <p:cNvCxnSpPr/>
          <p:nvPr/>
        </p:nvCxnSpPr>
        <p:spPr>
          <a:xfrm rot="10800000">
            <a:off x="2361338" y="18838"/>
            <a:ext cx="0" cy="40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" name="Google Shape;33;p35"/>
          <p:cNvSpPr/>
          <p:nvPr/>
        </p:nvSpPr>
        <p:spPr>
          <a:xfrm>
            <a:off x="-12" y="9388"/>
            <a:ext cx="2361300" cy="421200"/>
          </a:xfrm>
          <a:prstGeom prst="roundRect">
            <a:avLst>
              <a:gd name="adj" fmla="val 25525"/>
            </a:avLst>
          </a:prstGeom>
          <a:solidFill>
            <a:schemeClr val="accent5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Implementación modelo de clases</a:t>
            </a:r>
            <a:endParaRPr sz="13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5"/>
          <p:cNvSpPr/>
          <p:nvPr/>
        </p:nvSpPr>
        <p:spPr>
          <a:xfrm>
            <a:off x="-2329050" y="0"/>
            <a:ext cx="2114100" cy="51435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Realizar la implementación en código del modelo de su enunciado (modelo de clases)</a:t>
            </a:r>
            <a:endParaRPr sz="11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licación de temas">
  <p:cSld name="TITLE_1_1_1_1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6"/>
          <p:cNvSpPr/>
          <p:nvPr/>
        </p:nvSpPr>
        <p:spPr>
          <a:xfrm>
            <a:off x="0" y="9600"/>
            <a:ext cx="9144000" cy="5143500"/>
          </a:xfrm>
          <a:prstGeom prst="roundRect">
            <a:avLst>
              <a:gd name="adj" fmla="val 2618"/>
            </a:avLst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" name="Google Shape;37;p36"/>
          <p:cNvCxnSpPr/>
          <p:nvPr/>
        </p:nvCxnSpPr>
        <p:spPr>
          <a:xfrm>
            <a:off x="-12" y="423264"/>
            <a:ext cx="9128100" cy="15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38;p36"/>
          <p:cNvCxnSpPr/>
          <p:nvPr/>
        </p:nvCxnSpPr>
        <p:spPr>
          <a:xfrm rot="10800000">
            <a:off x="2361338" y="18838"/>
            <a:ext cx="0" cy="40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36"/>
          <p:cNvSpPr/>
          <p:nvPr/>
        </p:nvSpPr>
        <p:spPr>
          <a:xfrm>
            <a:off x="-12" y="9388"/>
            <a:ext cx="2361300" cy="421200"/>
          </a:xfrm>
          <a:prstGeom prst="roundRect">
            <a:avLst>
              <a:gd name="adj" fmla="val 25525"/>
            </a:avLst>
          </a:prstGeom>
          <a:solidFill>
            <a:srgbClr val="A61C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Aplicación de temas</a:t>
            </a:r>
            <a:endParaRPr sz="13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36"/>
          <p:cNvSpPr/>
          <p:nvPr/>
        </p:nvSpPr>
        <p:spPr>
          <a:xfrm>
            <a:off x="-2329050" y="0"/>
            <a:ext cx="2114100" cy="51435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Según el tema visto colocar la evidencia de la aplicabilidad del tema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s de soporte">
  <p:cSld name="TITLE_1_1_1_1_1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7"/>
          <p:cNvSpPr/>
          <p:nvPr/>
        </p:nvSpPr>
        <p:spPr>
          <a:xfrm>
            <a:off x="0" y="9600"/>
            <a:ext cx="9144000" cy="5143500"/>
          </a:xfrm>
          <a:prstGeom prst="roundRect">
            <a:avLst>
              <a:gd name="adj" fmla="val 2618"/>
            </a:avLst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" name="Google Shape;43;p37"/>
          <p:cNvCxnSpPr/>
          <p:nvPr/>
        </p:nvCxnSpPr>
        <p:spPr>
          <a:xfrm>
            <a:off x="-12" y="423264"/>
            <a:ext cx="9128100" cy="15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" name="Google Shape;44;p37"/>
          <p:cNvCxnSpPr/>
          <p:nvPr/>
        </p:nvCxnSpPr>
        <p:spPr>
          <a:xfrm rot="10800000">
            <a:off x="2361338" y="18838"/>
            <a:ext cx="0" cy="40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37"/>
          <p:cNvSpPr/>
          <p:nvPr/>
        </p:nvSpPr>
        <p:spPr>
          <a:xfrm>
            <a:off x="-12" y="9388"/>
            <a:ext cx="2361300" cy="421200"/>
          </a:xfrm>
          <a:prstGeom prst="roundRect">
            <a:avLst>
              <a:gd name="adj" fmla="val 25525"/>
            </a:avLst>
          </a:prstGeom>
          <a:solidFill>
            <a:srgbClr val="8AA6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Videos de soporte</a:t>
            </a:r>
            <a:endParaRPr sz="13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37"/>
          <p:cNvSpPr/>
          <p:nvPr/>
        </p:nvSpPr>
        <p:spPr>
          <a:xfrm>
            <a:off x="-2329050" y="0"/>
            <a:ext cx="2114100" cy="51435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Realizar un vídeo haciendo una demostración</a:t>
            </a:r>
            <a:endParaRPr sz="11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faces de usuario">
  <p:cSld name="TITLE_1_1_1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8"/>
          <p:cNvSpPr/>
          <p:nvPr/>
        </p:nvSpPr>
        <p:spPr>
          <a:xfrm>
            <a:off x="0" y="9600"/>
            <a:ext cx="9144000" cy="5143500"/>
          </a:xfrm>
          <a:prstGeom prst="roundRect">
            <a:avLst>
              <a:gd name="adj" fmla="val 2618"/>
            </a:avLst>
          </a:prstGeom>
          <a:solidFill>
            <a:srgbClr val="FFFFFF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9" name="Google Shape;49;p38"/>
          <p:cNvCxnSpPr/>
          <p:nvPr/>
        </p:nvCxnSpPr>
        <p:spPr>
          <a:xfrm>
            <a:off x="-12" y="423264"/>
            <a:ext cx="9128100" cy="15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" name="Google Shape;50;p38"/>
          <p:cNvCxnSpPr/>
          <p:nvPr/>
        </p:nvCxnSpPr>
        <p:spPr>
          <a:xfrm rot="10800000">
            <a:off x="2361338" y="18838"/>
            <a:ext cx="0" cy="40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38"/>
          <p:cNvSpPr/>
          <p:nvPr/>
        </p:nvSpPr>
        <p:spPr>
          <a:xfrm>
            <a:off x="-12" y="9388"/>
            <a:ext cx="2361300" cy="421200"/>
          </a:xfrm>
          <a:prstGeom prst="roundRect">
            <a:avLst>
              <a:gd name="adj" fmla="val 25525"/>
            </a:avLst>
          </a:prstGeom>
          <a:solidFill>
            <a:srgbClr val="674EA7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Interfaces de usuario</a:t>
            </a:r>
            <a:endParaRPr sz="13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38"/>
          <p:cNvSpPr/>
          <p:nvPr/>
        </p:nvSpPr>
        <p:spPr>
          <a:xfrm>
            <a:off x="-2329050" y="0"/>
            <a:ext cx="2114100" cy="51435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Colocar los diseños de las interfaces de usuario identificadas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5" name="Google Shape;55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mis2706/academia_baile.g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/>
          <p:nvPr/>
        </p:nvSpPr>
        <p:spPr>
          <a:xfrm>
            <a:off x="855750" y="1295100"/>
            <a:ext cx="74325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Trabajo </a:t>
            </a:r>
            <a:r>
              <a:rPr lang="es" sz="7200"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olaborativo</a:t>
            </a:r>
            <a:endParaRPr sz="7200" b="0" i="0" u="none" strike="noStrike" cap="non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"/>
          <p:cNvSpPr txBox="1"/>
          <p:nvPr/>
        </p:nvSpPr>
        <p:spPr>
          <a:xfrm>
            <a:off x="790300" y="1179000"/>
            <a:ext cx="75792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Implementación </a:t>
            </a:r>
            <a:r>
              <a:rPr lang="es" sz="7200">
                <a:latin typeface="Comic Sans MS"/>
                <a:ea typeface="Comic Sans MS"/>
                <a:cs typeface="Comic Sans MS"/>
                <a:sym typeface="Comic Sans MS"/>
              </a:rPr>
              <a:t>M</a:t>
            </a: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odelo de </a:t>
            </a:r>
            <a:r>
              <a:rPr lang="es" sz="7200"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lases</a:t>
            </a:r>
            <a:endParaRPr sz="7200" b="0" i="0" u="none" strike="noStrike" cap="non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"/>
          <p:cNvSpPr txBox="1"/>
          <p:nvPr/>
        </p:nvSpPr>
        <p:spPr>
          <a:xfrm>
            <a:off x="3096450" y="441325"/>
            <a:ext cx="2832900" cy="405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Atributos Clase Curso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" name="Google Shape;224;p11"/>
          <p:cNvPicPr preferRelativeResize="0"/>
          <p:nvPr/>
        </p:nvPicPr>
        <p:blipFill rotWithShape="1">
          <a:blip r:embed="rId3">
            <a:alphaModFix/>
          </a:blip>
          <a:srcRect l="2173" r="49742" b="29492"/>
          <a:stretch/>
        </p:blipFill>
        <p:spPr>
          <a:xfrm>
            <a:off x="34625" y="848276"/>
            <a:ext cx="9025251" cy="744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1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"/>
          <p:cNvSpPr txBox="1"/>
          <p:nvPr/>
        </p:nvSpPr>
        <p:spPr>
          <a:xfrm>
            <a:off x="3096450" y="441325"/>
            <a:ext cx="2832900" cy="405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Constructor Clase Curso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1" name="Google Shape;231;p12"/>
          <p:cNvPicPr preferRelativeResize="0"/>
          <p:nvPr/>
        </p:nvPicPr>
        <p:blipFill rotWithShape="1">
          <a:blip r:embed="rId3">
            <a:alphaModFix/>
          </a:blip>
          <a:srcRect l="2776" t="27606" r="30481" b="40828"/>
          <a:stretch/>
        </p:blipFill>
        <p:spPr>
          <a:xfrm>
            <a:off x="10625" y="878625"/>
            <a:ext cx="11229350" cy="4382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2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3"/>
          <p:cNvSpPr txBox="1"/>
          <p:nvPr/>
        </p:nvSpPr>
        <p:spPr>
          <a:xfrm>
            <a:off x="3096450" y="441325"/>
            <a:ext cx="2832900" cy="405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Getter y Setter Clase Curso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8" name="Google Shape;238;p13"/>
          <p:cNvPicPr preferRelativeResize="0"/>
          <p:nvPr/>
        </p:nvPicPr>
        <p:blipFill rotWithShape="1">
          <a:blip r:embed="rId3">
            <a:alphaModFix/>
          </a:blip>
          <a:srcRect l="2323" r="41553" b="8717"/>
          <a:stretch/>
        </p:blipFill>
        <p:spPr>
          <a:xfrm>
            <a:off x="47675" y="862800"/>
            <a:ext cx="8803324" cy="80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3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4"/>
          <p:cNvSpPr txBox="1"/>
          <p:nvPr/>
        </p:nvSpPr>
        <p:spPr>
          <a:xfrm>
            <a:off x="3096450" y="441325"/>
            <a:ext cx="2832900" cy="405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Atributos Clase Vestuario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5" name="Google Shape;245;p14"/>
          <p:cNvPicPr preferRelativeResize="0"/>
          <p:nvPr/>
        </p:nvPicPr>
        <p:blipFill rotWithShape="1">
          <a:blip r:embed="rId3">
            <a:alphaModFix/>
          </a:blip>
          <a:srcRect l="2174" r="54595" b="37589"/>
          <a:stretch/>
        </p:blipFill>
        <p:spPr>
          <a:xfrm>
            <a:off x="34625" y="883864"/>
            <a:ext cx="9109376" cy="739378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4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5"/>
          <p:cNvSpPr txBox="1"/>
          <p:nvPr/>
        </p:nvSpPr>
        <p:spPr>
          <a:xfrm>
            <a:off x="3096450" y="441325"/>
            <a:ext cx="2832900" cy="405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Constructor Clase Vestuario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2" name="Google Shape;252;p15"/>
          <p:cNvPicPr preferRelativeResize="0"/>
          <p:nvPr/>
        </p:nvPicPr>
        <p:blipFill rotWithShape="1">
          <a:blip r:embed="rId3">
            <a:alphaModFix/>
          </a:blip>
          <a:srcRect l="2474" t="36510" r="25170" b="35430"/>
          <a:stretch/>
        </p:blipFill>
        <p:spPr>
          <a:xfrm>
            <a:off x="0" y="846327"/>
            <a:ext cx="11975100" cy="3030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5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6"/>
          <p:cNvSpPr txBox="1"/>
          <p:nvPr/>
        </p:nvSpPr>
        <p:spPr>
          <a:xfrm>
            <a:off x="3124200" y="459025"/>
            <a:ext cx="2832900" cy="405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Getter y Setter Clase Vestuario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9" name="Google Shape;259;p16"/>
          <p:cNvPicPr preferRelativeResize="0"/>
          <p:nvPr/>
        </p:nvPicPr>
        <p:blipFill rotWithShape="1">
          <a:blip r:embed="rId3">
            <a:alphaModFix/>
          </a:blip>
          <a:srcRect l="2478" r="46101" b="7910"/>
          <a:stretch/>
        </p:blipFill>
        <p:spPr>
          <a:xfrm>
            <a:off x="-15475" y="887914"/>
            <a:ext cx="9144001" cy="920676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16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/>
        </p:nvSpPr>
        <p:spPr>
          <a:xfrm>
            <a:off x="3096450" y="441325"/>
            <a:ext cx="2832900" cy="405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Atributos Clase Academia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6" name="Google Shape;266;p17"/>
          <p:cNvPicPr preferRelativeResize="0"/>
          <p:nvPr/>
        </p:nvPicPr>
        <p:blipFill rotWithShape="1">
          <a:blip r:embed="rId3">
            <a:alphaModFix/>
          </a:blip>
          <a:srcRect l="2324" r="52774" b="29223"/>
          <a:stretch/>
        </p:blipFill>
        <p:spPr>
          <a:xfrm>
            <a:off x="-28525" y="883405"/>
            <a:ext cx="9144001" cy="8103744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17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"/>
          <p:cNvSpPr txBox="1"/>
          <p:nvPr/>
        </p:nvSpPr>
        <p:spPr>
          <a:xfrm>
            <a:off x="3096450" y="441325"/>
            <a:ext cx="2832900" cy="405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Constructor Clase Academia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3" name="Google Shape;273;p18"/>
          <p:cNvPicPr preferRelativeResize="0"/>
          <p:nvPr/>
        </p:nvPicPr>
        <p:blipFill rotWithShape="1">
          <a:blip r:embed="rId3">
            <a:alphaModFix/>
          </a:blip>
          <a:srcRect l="2630" r="28503" b="40557"/>
          <a:stretch/>
        </p:blipFill>
        <p:spPr>
          <a:xfrm>
            <a:off x="-2425" y="858900"/>
            <a:ext cx="9809550" cy="476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8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9"/>
          <p:cNvSpPr txBox="1"/>
          <p:nvPr/>
        </p:nvSpPr>
        <p:spPr>
          <a:xfrm>
            <a:off x="3124200" y="459025"/>
            <a:ext cx="2832900" cy="405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Getter y Setter Clase Academia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0" name="Google Shape;280;p19"/>
          <p:cNvPicPr preferRelativeResize="0"/>
          <p:nvPr/>
        </p:nvPicPr>
        <p:blipFill rotWithShape="1">
          <a:blip r:embed="rId3">
            <a:alphaModFix/>
          </a:blip>
          <a:srcRect l="2474" r="39428" b="7910"/>
          <a:stretch/>
        </p:blipFill>
        <p:spPr>
          <a:xfrm>
            <a:off x="-15475" y="878808"/>
            <a:ext cx="9144001" cy="8149068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19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7" name="Google Shape;97;p2"/>
          <p:cNvGraphicFramePr/>
          <p:nvPr/>
        </p:nvGraphicFramePr>
        <p:xfrm>
          <a:off x="84088" y="904550"/>
          <a:ext cx="8975825" cy="2607075"/>
        </p:xfrm>
        <a:graphic>
          <a:graphicData uri="http://schemas.openxmlformats.org/drawingml/2006/table">
            <a:tbl>
              <a:tblPr>
                <a:noFill/>
                <a:tableStyleId>{F5682542-D2EE-464D-A9B1-F28C7CFAACA6}</a:tableStyleId>
              </a:tblPr>
              <a:tblGrid>
                <a:gridCol w="2891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3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1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9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completos</a:t>
                      </a:r>
                      <a:endParaRPr sz="1600" u="none" strike="noStrike" cap="none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Código</a:t>
                      </a:r>
                      <a:endParaRPr sz="1600" u="none" strike="noStrike" cap="none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Correo</a:t>
                      </a:r>
                      <a:endParaRPr sz="1600" u="none" strike="noStrike" cap="none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7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Karen Valentina Valbuena Reyes</a:t>
                      </a:r>
                      <a:endParaRPr sz="16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1094883145</a:t>
                      </a:r>
                      <a:endParaRPr sz="16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karenv.valbuenar@uqvirtual.edu.co</a:t>
                      </a:r>
                      <a:endParaRPr sz="16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7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Nelson Fabián Gallego Sánchez</a:t>
                      </a:r>
                      <a:endParaRPr sz="16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1033710688</a:t>
                      </a:r>
                      <a:endParaRPr sz="16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nelsonf.gallegos@uqvirtual.edu.co</a:t>
                      </a:r>
                      <a:endParaRPr sz="16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Yamileth Londoño Burgos</a:t>
                      </a:r>
                      <a:endParaRPr sz="16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1094881192</a:t>
                      </a:r>
                      <a:endParaRPr sz="16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" sz="16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yamileth.londonob@uqvirtual.edu.co</a:t>
                      </a:r>
                      <a:endParaRPr sz="16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8" name="Google Shape;98;p2"/>
          <p:cNvSpPr txBox="1"/>
          <p:nvPr/>
        </p:nvSpPr>
        <p:spPr>
          <a:xfrm>
            <a:off x="855750" y="93500"/>
            <a:ext cx="74325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lang="es" sz="37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Integrantes</a:t>
            </a:r>
            <a:r>
              <a:rPr lang="es" sz="3700"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sz="3700" b="0" i="0" u="none" strike="noStrike" cap="non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495300" y="3744700"/>
            <a:ext cx="8153400" cy="1020300"/>
          </a:xfrm>
          <a:prstGeom prst="roundRect">
            <a:avLst>
              <a:gd name="adj" fmla="val 775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Repositorio</a:t>
            </a:r>
            <a:r>
              <a:rPr lang="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https://github.com/Yamis2706/academia_baile.git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"/>
          <p:cNvSpPr txBox="1"/>
          <p:nvPr/>
        </p:nvSpPr>
        <p:spPr>
          <a:xfrm>
            <a:off x="855750" y="1259275"/>
            <a:ext cx="74325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Aplicación de </a:t>
            </a:r>
            <a:r>
              <a:rPr lang="es" sz="7200">
                <a:latin typeface="Comic Sans MS"/>
                <a:ea typeface="Comic Sans MS"/>
                <a:cs typeface="Comic Sans MS"/>
                <a:sym typeface="Comic Sans MS"/>
              </a:rPr>
              <a:t>T</a:t>
            </a: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emas</a:t>
            </a:r>
            <a:endParaRPr sz="7200" b="0" i="0" u="none" strike="noStrike" cap="non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1"/>
          <p:cNvPicPr preferRelativeResize="0"/>
          <p:nvPr/>
        </p:nvPicPr>
        <p:blipFill rotWithShape="1">
          <a:blip r:embed="rId3">
            <a:alphaModFix/>
          </a:blip>
          <a:srcRect l="22854" r="2187" b="70783"/>
          <a:stretch/>
        </p:blipFill>
        <p:spPr>
          <a:xfrm>
            <a:off x="19150" y="841850"/>
            <a:ext cx="11986186" cy="262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1"/>
          <p:cNvSpPr txBox="1"/>
          <p:nvPr/>
        </p:nvSpPr>
        <p:spPr>
          <a:xfrm>
            <a:off x="2809350" y="464150"/>
            <a:ext cx="4032900" cy="367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1. Método: calcularPromedioPrecio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21"/>
          <p:cNvSpPr txBox="1"/>
          <p:nvPr/>
        </p:nvSpPr>
        <p:spPr>
          <a:xfrm>
            <a:off x="2809350" y="3512150"/>
            <a:ext cx="4032900" cy="367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2. Método: obtenerCursoNivelAlto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4" name="Google Shape;294;p21"/>
          <p:cNvPicPr preferRelativeResize="0"/>
          <p:nvPr/>
        </p:nvPicPr>
        <p:blipFill rotWithShape="1">
          <a:blip r:embed="rId4">
            <a:alphaModFix/>
          </a:blip>
          <a:srcRect l="22192" t="30575" r="3781" b="32731"/>
          <a:stretch/>
        </p:blipFill>
        <p:spPr>
          <a:xfrm>
            <a:off x="-22150" y="3885170"/>
            <a:ext cx="11986175" cy="266868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1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2"/>
          <p:cNvSpPr txBox="1"/>
          <p:nvPr/>
        </p:nvSpPr>
        <p:spPr>
          <a:xfrm>
            <a:off x="2352150" y="3969350"/>
            <a:ext cx="4032900" cy="367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4. Método: calcularPrecioTotal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22"/>
          <p:cNvSpPr txBox="1"/>
          <p:nvPr/>
        </p:nvSpPr>
        <p:spPr>
          <a:xfrm>
            <a:off x="2428350" y="464150"/>
            <a:ext cx="4032900" cy="367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3. Método: obtenerCursoMenorDuracion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2" name="Google Shape;302;p22"/>
          <p:cNvPicPr preferRelativeResize="0"/>
          <p:nvPr/>
        </p:nvPicPr>
        <p:blipFill rotWithShape="1">
          <a:blip r:embed="rId3">
            <a:alphaModFix/>
          </a:blip>
          <a:srcRect l="2630" t="30034" r="28503" b="25449"/>
          <a:stretch/>
        </p:blipFill>
        <p:spPr>
          <a:xfrm>
            <a:off x="-2425" y="843700"/>
            <a:ext cx="11276829" cy="312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2"/>
          <p:cNvPicPr preferRelativeResize="0"/>
          <p:nvPr/>
        </p:nvPicPr>
        <p:blipFill rotWithShape="1">
          <a:blip r:embed="rId4">
            <a:alphaModFix/>
          </a:blip>
          <a:srcRect l="3082" t="8992" r="20616" b="38936"/>
          <a:stretch/>
        </p:blipFill>
        <p:spPr>
          <a:xfrm>
            <a:off x="36750" y="4342700"/>
            <a:ext cx="11276825" cy="4326876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2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3"/>
          <p:cNvSpPr txBox="1"/>
          <p:nvPr/>
        </p:nvSpPr>
        <p:spPr>
          <a:xfrm>
            <a:off x="2428350" y="464150"/>
            <a:ext cx="4032900" cy="367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5. Método: obtenerDescuentoMayor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23"/>
          <p:cNvSpPr txBox="1"/>
          <p:nvPr/>
        </p:nvSpPr>
        <p:spPr>
          <a:xfrm>
            <a:off x="2428350" y="3816950"/>
            <a:ext cx="4032900" cy="367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6. Método: obtenerVestuarioEstadoNuevo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1" name="Google Shape;311;p23"/>
          <p:cNvPicPr preferRelativeResize="0"/>
          <p:nvPr/>
        </p:nvPicPr>
        <p:blipFill rotWithShape="1">
          <a:blip r:embed="rId3">
            <a:alphaModFix/>
          </a:blip>
          <a:srcRect l="2780" t="11150" r="22285" b="41096"/>
          <a:stretch/>
        </p:blipFill>
        <p:spPr>
          <a:xfrm>
            <a:off x="10625" y="844300"/>
            <a:ext cx="10302474" cy="292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3"/>
          <p:cNvPicPr preferRelativeResize="0"/>
          <p:nvPr/>
        </p:nvPicPr>
        <p:blipFill rotWithShape="1">
          <a:blip r:embed="rId4">
            <a:alphaModFix/>
          </a:blip>
          <a:srcRect l="2612" t="24943" r="26004" b="24777"/>
          <a:stretch/>
        </p:blipFill>
        <p:spPr>
          <a:xfrm>
            <a:off x="10625" y="4187550"/>
            <a:ext cx="10354700" cy="410045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3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4"/>
          <p:cNvSpPr txBox="1"/>
          <p:nvPr/>
        </p:nvSpPr>
        <p:spPr>
          <a:xfrm>
            <a:off x="3647550" y="464150"/>
            <a:ext cx="1957200" cy="367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Ruta de Enumeración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9" name="Google Shape;319;p24"/>
          <p:cNvPicPr preferRelativeResize="0"/>
          <p:nvPr/>
        </p:nvPicPr>
        <p:blipFill rotWithShape="1">
          <a:blip r:embed="rId3">
            <a:alphaModFix/>
          </a:blip>
          <a:srcRect r="38195" b="18612"/>
          <a:stretch/>
        </p:blipFill>
        <p:spPr>
          <a:xfrm>
            <a:off x="0" y="865200"/>
            <a:ext cx="10835300" cy="80218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4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</a:rPr>
              <a:t>6 Enumeraciones</a:t>
            </a: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5"/>
          <p:cNvSpPr txBox="1"/>
          <p:nvPr/>
        </p:nvSpPr>
        <p:spPr>
          <a:xfrm>
            <a:off x="3719275" y="450350"/>
            <a:ext cx="1695000" cy="328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enum Categoria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25"/>
          <p:cNvSpPr txBox="1"/>
          <p:nvPr/>
        </p:nvSpPr>
        <p:spPr>
          <a:xfrm>
            <a:off x="3795475" y="4031750"/>
            <a:ext cx="1695000" cy="328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enum Estado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7" name="Google Shape;327;p25"/>
          <p:cNvPicPr preferRelativeResize="0"/>
          <p:nvPr/>
        </p:nvPicPr>
        <p:blipFill rotWithShape="1">
          <a:blip r:embed="rId3">
            <a:alphaModFix/>
          </a:blip>
          <a:srcRect l="2171" r="49896" b="69155"/>
          <a:stretch/>
        </p:blipFill>
        <p:spPr>
          <a:xfrm>
            <a:off x="34625" y="762000"/>
            <a:ext cx="8842477" cy="319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5"/>
          <p:cNvPicPr preferRelativeResize="0"/>
          <p:nvPr/>
        </p:nvPicPr>
        <p:blipFill rotWithShape="1">
          <a:blip r:embed="rId4">
            <a:alphaModFix/>
          </a:blip>
          <a:srcRect l="2324" r="49743" b="67806"/>
          <a:stretch/>
        </p:blipFill>
        <p:spPr>
          <a:xfrm>
            <a:off x="47675" y="4400550"/>
            <a:ext cx="8842477" cy="3339026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5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</a:rPr>
              <a:t>6 Enumeraciones</a:t>
            </a: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6"/>
          <p:cNvSpPr txBox="1"/>
          <p:nvPr/>
        </p:nvSpPr>
        <p:spPr>
          <a:xfrm>
            <a:off x="3719275" y="450350"/>
            <a:ext cx="1695000" cy="328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enum Nivel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26"/>
          <p:cNvSpPr txBox="1"/>
          <p:nvPr/>
        </p:nvSpPr>
        <p:spPr>
          <a:xfrm>
            <a:off x="3795475" y="4031750"/>
            <a:ext cx="1695000" cy="328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enum Talla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6" name="Google Shape;336;p26"/>
          <p:cNvPicPr preferRelativeResize="0"/>
          <p:nvPr/>
        </p:nvPicPr>
        <p:blipFill rotWithShape="1">
          <a:blip r:embed="rId3">
            <a:alphaModFix/>
          </a:blip>
          <a:srcRect l="2478" r="48645" b="68886"/>
          <a:stretch/>
        </p:blipFill>
        <p:spPr>
          <a:xfrm>
            <a:off x="-15475" y="762000"/>
            <a:ext cx="9144001" cy="327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6"/>
          <p:cNvPicPr preferRelativeResize="0"/>
          <p:nvPr/>
        </p:nvPicPr>
        <p:blipFill rotWithShape="1">
          <a:blip r:embed="rId4">
            <a:alphaModFix/>
          </a:blip>
          <a:srcRect l="2630" r="49892" b="69965"/>
          <a:stretch/>
        </p:blipFill>
        <p:spPr>
          <a:xfrm>
            <a:off x="-2425" y="4343400"/>
            <a:ext cx="9144001" cy="3252259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6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</a:rPr>
              <a:t>6 Enumeraciones</a:t>
            </a: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7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</a:rPr>
              <a:t>6 Enumeraciones</a:t>
            </a:r>
            <a:endParaRPr sz="14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344" name="Google Shape;344;p27"/>
          <p:cNvSpPr txBox="1"/>
          <p:nvPr/>
        </p:nvSpPr>
        <p:spPr>
          <a:xfrm>
            <a:off x="3719275" y="450350"/>
            <a:ext cx="1695000" cy="328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enum Tipo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5" name="Google Shape;345;p27"/>
          <p:cNvPicPr preferRelativeResize="0"/>
          <p:nvPr/>
        </p:nvPicPr>
        <p:blipFill rotWithShape="1">
          <a:blip r:embed="rId3">
            <a:alphaModFix/>
          </a:blip>
          <a:srcRect l="2477" r="49590" b="68886"/>
          <a:stretch/>
        </p:blipFill>
        <p:spPr>
          <a:xfrm>
            <a:off x="-15475" y="762000"/>
            <a:ext cx="9144001" cy="326975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7"/>
          <p:cNvSpPr txBox="1"/>
          <p:nvPr/>
        </p:nvSpPr>
        <p:spPr>
          <a:xfrm>
            <a:off x="3795475" y="4031750"/>
            <a:ext cx="1695000" cy="328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enum TipoBaile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7" name="Google Shape;347;p27"/>
          <p:cNvPicPr preferRelativeResize="0"/>
          <p:nvPr/>
        </p:nvPicPr>
        <p:blipFill rotWithShape="1">
          <a:blip r:embed="rId4">
            <a:alphaModFix/>
          </a:blip>
          <a:srcRect l="2045" r="48557" b="69723"/>
          <a:stretch/>
        </p:blipFill>
        <p:spPr>
          <a:xfrm>
            <a:off x="-41575" y="4344650"/>
            <a:ext cx="9185575" cy="3165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8"/>
          <p:cNvSpPr txBox="1"/>
          <p:nvPr/>
        </p:nvSpPr>
        <p:spPr>
          <a:xfrm>
            <a:off x="855750" y="1259275"/>
            <a:ext cx="74325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Videos de </a:t>
            </a:r>
            <a:r>
              <a:rPr lang="es" sz="7200">
                <a:latin typeface="Comic Sans MS"/>
                <a:ea typeface="Comic Sans MS"/>
                <a:cs typeface="Comic Sans MS"/>
                <a:sym typeface="Comic Sans MS"/>
              </a:rPr>
              <a:t>S</a:t>
            </a: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oporte</a:t>
            </a:r>
            <a:endParaRPr sz="7200" b="0" i="0" u="none" strike="noStrike" cap="non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9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/>
        </p:nvSpPr>
        <p:spPr>
          <a:xfrm>
            <a:off x="61650" y="496200"/>
            <a:ext cx="9020700" cy="46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necesita desarrollar una aplicación para gestionar la información de una academia de baile muy prestigiosa llamada “Baila por tus </a:t>
            </a:r>
            <a:r>
              <a:rPr lang="es" sz="1300"/>
              <a:t>S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ueños”, ubicada en la Avenida 13 Norte de la ciudad de Armenia, Quindío. La </a:t>
            </a:r>
            <a:r>
              <a:rPr lang="es" sz="13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academia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ofrece gran variedad de cursos de baile para diferentes edades</a:t>
            </a:r>
            <a:r>
              <a:rPr lang="es" sz="1300"/>
              <a:t>. 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</a:t>
            </a:r>
            <a:r>
              <a:rPr lang="es" sz="13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curso 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tiene una serie de atributos como: tipo</a:t>
            </a:r>
            <a:r>
              <a:rPr lang="es" sz="1300"/>
              <a:t> de 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baile, categor</a:t>
            </a:r>
            <a:r>
              <a:rPr lang="es" sz="1300"/>
              <a:t>í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a, nivel, horario y precio</a:t>
            </a:r>
            <a:r>
              <a:rPr lang="es" sz="1300"/>
              <a:t> del 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mes</a:t>
            </a:r>
            <a:r>
              <a:rPr lang="es" sz="1300"/>
              <a:t>;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300"/>
              <a:t>y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 dividen en los siguientes generos: </a:t>
            </a:r>
            <a:r>
              <a:rPr lang="es" sz="1300"/>
              <a:t>s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alsa, </a:t>
            </a:r>
            <a:r>
              <a:rPr lang="es" sz="1300"/>
              <a:t>c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umbia y </a:t>
            </a:r>
            <a:r>
              <a:rPr lang="es" sz="1300"/>
              <a:t>b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allet</a:t>
            </a:r>
            <a:r>
              <a:rPr lang="es" sz="1300"/>
              <a:t>. 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Cada </a:t>
            </a:r>
            <a:r>
              <a:rPr lang="es" sz="13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empleado 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la academia est</a:t>
            </a:r>
            <a:r>
              <a:rPr lang="es" sz="1300"/>
              <a:t>á</a:t>
            </a:r>
            <a:r>
              <a:rPr lang="es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registrado en el sistema con su respectiva 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información personal, que incluye: nombre, apellido, edad, c</a:t>
            </a:r>
            <a:r>
              <a:rPr lang="es" sz="1300">
                <a:solidFill>
                  <a:schemeClr val="dk1"/>
                </a:solidFill>
              </a:rPr>
              <a:t>é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dula y correo. Su función principal es guiar a cada cliente con el proceso de </a:t>
            </a:r>
            <a:r>
              <a:rPr lang="es" sz="1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inscripción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que requiere la información personal del </a:t>
            </a:r>
            <a:r>
              <a:rPr lang="es" sz="1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cliente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s" sz="13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nombre, apellido, edad, c</a:t>
            </a:r>
            <a:r>
              <a:rPr lang="es" sz="1300" i="1">
                <a:solidFill>
                  <a:schemeClr val="dk1"/>
                </a:solidFill>
              </a:rPr>
              <a:t>é</a:t>
            </a:r>
            <a:r>
              <a:rPr lang="es" sz="13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dula y correo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), y adicional, el curso de su preferencia y categoría.</a:t>
            </a:r>
            <a:endParaRPr sz="130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Por último, para el proceso de </a:t>
            </a:r>
            <a:r>
              <a:rPr lang="es" sz="1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pago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se necesita la inscripción previamente diligenciada y el valor a pagar.</a:t>
            </a:r>
            <a:r>
              <a:rPr lang="es"/>
              <a:t> 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 base en la información anterior, la aplicación deberá  realizar el siguiente </a:t>
            </a:r>
            <a:r>
              <a:rPr lang="es" sz="1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CRUD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con sus funciones:</a:t>
            </a:r>
            <a:endParaRPr sz="13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>
              <a:solidFill>
                <a:schemeClr val="dk1"/>
              </a:solidFill>
            </a:endParaRPr>
          </a:p>
          <a:p>
            <a:pPr marL="457200" marR="0" lvl="0" indent="-311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s" sz="1300" b="1" i="0" u="none" strike="noStrike" cap="none">
                <a:solidFill>
                  <a:schemeClr val="dk1"/>
                </a:solidFill>
              </a:rPr>
              <a:t>C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reate (</a:t>
            </a:r>
            <a:r>
              <a:rPr lang="es" sz="13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Crear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/>
          </a:p>
          <a:p>
            <a:pPr marL="457200" marR="0" lvl="0" indent="-311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s" sz="1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ead (</a:t>
            </a:r>
            <a:r>
              <a:rPr lang="es" sz="1300" i="1">
                <a:solidFill>
                  <a:schemeClr val="dk1"/>
                </a:solidFill>
              </a:rPr>
              <a:t>O</a:t>
            </a:r>
            <a:r>
              <a:rPr lang="es" sz="13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btener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sz="13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1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lang="es" sz="1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pdate (</a:t>
            </a:r>
            <a:r>
              <a:rPr lang="es" sz="13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Actualizar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sz="13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1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lang="es" sz="1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elete (</a:t>
            </a:r>
            <a:r>
              <a:rPr lang="es" sz="13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Eliminar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sz="13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Este </a:t>
            </a:r>
            <a:r>
              <a:rPr lang="es" sz="13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CRUD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deberá ser aplicado a cada curso, cliente</a:t>
            </a:r>
            <a:r>
              <a:rPr lang="es" sz="1300">
                <a:solidFill>
                  <a:schemeClr val="dk1"/>
                </a:solidFill>
              </a:rPr>
              <a:t>, 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empleado</a:t>
            </a:r>
            <a:r>
              <a:rPr lang="es" sz="1300">
                <a:solidFill>
                  <a:schemeClr val="dk1"/>
                </a:solidFill>
              </a:rPr>
              <a:t>, inscripción y pago </a:t>
            </a:r>
            <a:r>
              <a:rPr lang="e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 esté registrado en la academia.</a:t>
            </a:r>
            <a:endParaRPr sz="13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/>
          <p:nvPr/>
        </p:nvSpPr>
        <p:spPr>
          <a:xfrm>
            <a:off x="943050" y="1304075"/>
            <a:ext cx="74325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Modelos de </a:t>
            </a:r>
            <a:r>
              <a:rPr lang="es" sz="7200"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lases</a:t>
            </a:r>
            <a:endParaRPr sz="7200" b="0" i="0" u="none" strike="noStrike" cap="non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5"/>
          <p:cNvCxnSpPr/>
          <p:nvPr/>
        </p:nvCxnSpPr>
        <p:spPr>
          <a:xfrm>
            <a:off x="9684550" y="2803588"/>
            <a:ext cx="1215900" cy="121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triangle" w="med" len="med"/>
            <a:tailEnd type="none" w="sm" len="sm"/>
          </a:ln>
        </p:spPr>
      </p:cxnSp>
      <p:cxnSp>
        <p:nvCxnSpPr>
          <p:cNvPr id="116" name="Google Shape;116;p5"/>
          <p:cNvCxnSpPr/>
          <p:nvPr/>
        </p:nvCxnSpPr>
        <p:spPr>
          <a:xfrm>
            <a:off x="9678400" y="2588288"/>
            <a:ext cx="1155300" cy="36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diamond" w="med" len="med"/>
          </a:ln>
        </p:spPr>
      </p:cxnSp>
      <p:cxnSp>
        <p:nvCxnSpPr>
          <p:cNvPr id="117" name="Google Shape;117;p5"/>
          <p:cNvCxnSpPr/>
          <p:nvPr/>
        </p:nvCxnSpPr>
        <p:spPr>
          <a:xfrm>
            <a:off x="9684538" y="1899050"/>
            <a:ext cx="1143000" cy="109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8" name="Google Shape;118;p5"/>
          <p:cNvCxnSpPr/>
          <p:nvPr/>
        </p:nvCxnSpPr>
        <p:spPr>
          <a:xfrm>
            <a:off x="9684538" y="2259250"/>
            <a:ext cx="1143000" cy="109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diamond" w="med" len="med"/>
          </a:ln>
        </p:spPr>
      </p:cxnSp>
      <p:grpSp>
        <p:nvGrpSpPr>
          <p:cNvPr id="119" name="Google Shape;119;p5"/>
          <p:cNvGrpSpPr/>
          <p:nvPr/>
        </p:nvGrpSpPr>
        <p:grpSpPr>
          <a:xfrm>
            <a:off x="3241348" y="1521623"/>
            <a:ext cx="2079826" cy="2088027"/>
            <a:chOff x="-1763275" y="67227"/>
            <a:chExt cx="1464151" cy="1576107"/>
          </a:xfrm>
        </p:grpSpPr>
        <p:sp>
          <p:nvSpPr>
            <p:cNvPr id="120" name="Google Shape;120;p5"/>
            <p:cNvSpPr/>
            <p:nvPr/>
          </p:nvSpPr>
          <p:spPr>
            <a:xfrm>
              <a:off x="-1763099" y="85134"/>
              <a:ext cx="1456800" cy="15582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-1763275" y="85125"/>
              <a:ext cx="1456800" cy="2796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-1763274" y="255658"/>
              <a:ext cx="1456800" cy="8169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"/>
            <p:cNvSpPr txBox="1"/>
            <p:nvPr/>
          </p:nvSpPr>
          <p:spPr>
            <a:xfrm>
              <a:off x="-1755924" y="67227"/>
              <a:ext cx="1456800" cy="18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Curso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" name="Google Shape;124;p5"/>
            <p:cNvSpPr txBox="1"/>
            <p:nvPr/>
          </p:nvSpPr>
          <p:spPr>
            <a:xfrm>
              <a:off x="-1763258" y="1016786"/>
              <a:ext cx="1456800" cy="38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crearCurso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obtenerCurso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actualizarCurso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eliminarCurso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5"/>
            <p:cNvSpPr txBox="1"/>
            <p:nvPr/>
          </p:nvSpPr>
          <p:spPr>
            <a:xfrm>
              <a:off x="-1755917" y="199908"/>
              <a:ext cx="1313100" cy="8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tipoBaile: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categoria</a:t>
              </a: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nivel</a:t>
              </a: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profesor: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horario</a:t>
              </a: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precioMes: Double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6" name="Google Shape;126;p5"/>
          <p:cNvGrpSpPr/>
          <p:nvPr/>
        </p:nvGrpSpPr>
        <p:grpSpPr>
          <a:xfrm>
            <a:off x="6357825" y="1521627"/>
            <a:ext cx="1882922" cy="1880419"/>
            <a:chOff x="-1763294" y="67227"/>
            <a:chExt cx="1464170" cy="1807400"/>
          </a:xfrm>
        </p:grpSpPr>
        <p:sp>
          <p:nvSpPr>
            <p:cNvPr id="127" name="Google Shape;127;p5"/>
            <p:cNvSpPr/>
            <p:nvPr/>
          </p:nvSpPr>
          <p:spPr>
            <a:xfrm>
              <a:off x="-1763099" y="85127"/>
              <a:ext cx="1456800" cy="17895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-1763275" y="85125"/>
              <a:ext cx="1456800" cy="2796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-1763294" y="255662"/>
              <a:ext cx="1456800" cy="8721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5"/>
            <p:cNvSpPr txBox="1"/>
            <p:nvPr/>
          </p:nvSpPr>
          <p:spPr>
            <a:xfrm>
              <a:off x="-1755924" y="67227"/>
              <a:ext cx="1456800" cy="18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Empleado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1" name="Google Shape;131;p5"/>
            <p:cNvSpPr txBox="1"/>
            <p:nvPr/>
          </p:nvSpPr>
          <p:spPr>
            <a:xfrm>
              <a:off x="-1763255" y="1054416"/>
              <a:ext cx="1456800" cy="82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crearEmpleado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obtenerEmpleado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actualizarEmpleado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eliminarEmpleado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" name="Google Shape;132;p5"/>
            <p:cNvSpPr txBox="1"/>
            <p:nvPr/>
          </p:nvSpPr>
          <p:spPr>
            <a:xfrm>
              <a:off x="-1755924" y="182413"/>
              <a:ext cx="1313100" cy="10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nombre: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apellido: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edad: int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cedula: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correo: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3" name="Google Shape;133;p5"/>
          <p:cNvGrpSpPr/>
          <p:nvPr/>
        </p:nvGrpSpPr>
        <p:grpSpPr>
          <a:xfrm>
            <a:off x="317662" y="1521622"/>
            <a:ext cx="1873390" cy="1901360"/>
            <a:chOff x="-1763282" y="67227"/>
            <a:chExt cx="1464158" cy="1619005"/>
          </a:xfrm>
        </p:grpSpPr>
        <p:sp>
          <p:nvSpPr>
            <p:cNvPr id="134" name="Google Shape;134;p5"/>
            <p:cNvSpPr/>
            <p:nvPr/>
          </p:nvSpPr>
          <p:spPr>
            <a:xfrm>
              <a:off x="-1763096" y="85132"/>
              <a:ext cx="1456800" cy="16011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-1763275" y="85125"/>
              <a:ext cx="1456800" cy="2796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-1763282" y="255657"/>
              <a:ext cx="1456800" cy="813900"/>
            </a:xfrm>
            <a:prstGeom prst="rect">
              <a:avLst/>
            </a:prstGeom>
            <a:solidFill>
              <a:srgbClr val="FFD966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"/>
            <p:cNvSpPr txBox="1"/>
            <p:nvPr/>
          </p:nvSpPr>
          <p:spPr>
            <a:xfrm>
              <a:off x="-1755924" y="67227"/>
              <a:ext cx="1456800" cy="18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8" name="Google Shape;138;p5"/>
            <p:cNvSpPr txBox="1"/>
            <p:nvPr/>
          </p:nvSpPr>
          <p:spPr>
            <a:xfrm>
              <a:off x="-1763262" y="998218"/>
              <a:ext cx="1456800" cy="6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crearCliente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obtenerCliente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actualizarCliente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eliminarCliente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p5"/>
            <p:cNvSpPr txBox="1"/>
            <p:nvPr/>
          </p:nvSpPr>
          <p:spPr>
            <a:xfrm>
              <a:off x="-1755924" y="190303"/>
              <a:ext cx="1313100" cy="81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nombre: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apellido: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edad: int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cedula: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correo: String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0" name="Google Shape;140;p5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b="1"/>
              <a:t>3 clases</a:t>
            </a: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6"/>
          <p:cNvGrpSpPr/>
          <p:nvPr/>
        </p:nvGrpSpPr>
        <p:grpSpPr>
          <a:xfrm>
            <a:off x="466743" y="430751"/>
            <a:ext cx="2100534" cy="2258511"/>
            <a:chOff x="-1763279" y="85125"/>
            <a:chExt cx="1456984" cy="1714500"/>
          </a:xfrm>
        </p:grpSpPr>
        <p:sp>
          <p:nvSpPr>
            <p:cNvPr id="146" name="Google Shape;146;p6"/>
            <p:cNvSpPr/>
            <p:nvPr/>
          </p:nvSpPr>
          <p:spPr>
            <a:xfrm>
              <a:off x="-1763095" y="85125"/>
              <a:ext cx="1456800" cy="17145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-1763275" y="85125"/>
              <a:ext cx="1456800" cy="279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-1763275" y="364800"/>
              <a:ext cx="1456800" cy="7905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6"/>
            <p:cNvSpPr txBox="1"/>
            <p:nvPr/>
          </p:nvSpPr>
          <p:spPr>
            <a:xfrm>
              <a:off x="-1748558" y="97274"/>
              <a:ext cx="1442100" cy="225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Curso@2706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6"/>
            <p:cNvSpPr txBox="1"/>
            <p:nvPr/>
          </p:nvSpPr>
          <p:spPr>
            <a:xfrm>
              <a:off x="-1748540" y="273467"/>
              <a:ext cx="1442100" cy="10524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tipoBaile: Salsa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categoria: Adultos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nivel: Alto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profesor: Sí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horario: 6 - 9 p.m.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precioMes: $ 180,000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" name="Google Shape;151;p6"/>
            <p:cNvSpPr txBox="1"/>
            <p:nvPr/>
          </p:nvSpPr>
          <p:spPr>
            <a:xfrm>
              <a:off x="-1763279" y="1247931"/>
              <a:ext cx="1456800" cy="5514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calcularPromedioPrecio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obtenerCursoNivelAlto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obtenerCursoMenorDuracion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52" name="Google Shape;152;p6"/>
          <p:cNvCxnSpPr/>
          <p:nvPr/>
        </p:nvCxnSpPr>
        <p:spPr>
          <a:xfrm>
            <a:off x="9684550" y="2803588"/>
            <a:ext cx="1215900" cy="121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triangle" w="med" len="med"/>
            <a:tailEnd type="none" w="sm" len="sm"/>
          </a:ln>
        </p:spPr>
      </p:cxnSp>
      <p:cxnSp>
        <p:nvCxnSpPr>
          <p:cNvPr id="153" name="Google Shape;153;p6"/>
          <p:cNvCxnSpPr/>
          <p:nvPr/>
        </p:nvCxnSpPr>
        <p:spPr>
          <a:xfrm>
            <a:off x="9678400" y="2588288"/>
            <a:ext cx="1155300" cy="36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diamond" w="med" len="med"/>
          </a:ln>
        </p:spPr>
      </p:cxnSp>
      <p:cxnSp>
        <p:nvCxnSpPr>
          <p:cNvPr id="154" name="Google Shape;154;p6"/>
          <p:cNvCxnSpPr/>
          <p:nvPr/>
        </p:nvCxnSpPr>
        <p:spPr>
          <a:xfrm>
            <a:off x="9684538" y="1899050"/>
            <a:ext cx="1143000" cy="109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5" name="Google Shape;155;p6"/>
          <p:cNvCxnSpPr/>
          <p:nvPr/>
        </p:nvCxnSpPr>
        <p:spPr>
          <a:xfrm>
            <a:off x="9684538" y="2259250"/>
            <a:ext cx="1143000" cy="109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diamond" w="med" len="med"/>
          </a:ln>
        </p:spPr>
      </p:cxnSp>
      <p:grpSp>
        <p:nvGrpSpPr>
          <p:cNvPr id="156" name="Google Shape;156;p6"/>
          <p:cNvGrpSpPr/>
          <p:nvPr/>
        </p:nvGrpSpPr>
        <p:grpSpPr>
          <a:xfrm>
            <a:off x="3483381" y="430751"/>
            <a:ext cx="2190722" cy="2258511"/>
            <a:chOff x="-1763279" y="85125"/>
            <a:chExt cx="1456984" cy="1714500"/>
          </a:xfrm>
        </p:grpSpPr>
        <p:sp>
          <p:nvSpPr>
            <p:cNvPr id="157" name="Google Shape;157;p6"/>
            <p:cNvSpPr/>
            <p:nvPr/>
          </p:nvSpPr>
          <p:spPr>
            <a:xfrm>
              <a:off x="-1763095" y="85125"/>
              <a:ext cx="1456800" cy="17145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-1763275" y="85125"/>
              <a:ext cx="1456800" cy="279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-1763275" y="364800"/>
              <a:ext cx="1456800" cy="7905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6"/>
            <p:cNvSpPr txBox="1"/>
            <p:nvPr/>
          </p:nvSpPr>
          <p:spPr>
            <a:xfrm>
              <a:off x="-1748558" y="97274"/>
              <a:ext cx="1442100" cy="225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Curso@2707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1" name="Google Shape;161;p6"/>
            <p:cNvSpPr txBox="1"/>
            <p:nvPr/>
          </p:nvSpPr>
          <p:spPr>
            <a:xfrm>
              <a:off x="-1748540" y="273467"/>
              <a:ext cx="1442100" cy="10524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tipoBaile: Cumbia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categoria: Juvenil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nivel: Medio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profesor: Sí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horario: 4-6 p.m.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precioMes: $ 150,000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2" name="Google Shape;162;p6"/>
            <p:cNvSpPr txBox="1"/>
            <p:nvPr/>
          </p:nvSpPr>
          <p:spPr>
            <a:xfrm>
              <a:off x="-1763279" y="1247931"/>
              <a:ext cx="1456800" cy="5514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calcularPromedioPrecio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obtenerCursoNivelAlto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obtenerCursoMenorDuracion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3" name="Google Shape;163;p6"/>
          <p:cNvGrpSpPr/>
          <p:nvPr/>
        </p:nvGrpSpPr>
        <p:grpSpPr>
          <a:xfrm>
            <a:off x="6589931" y="430799"/>
            <a:ext cx="2190722" cy="2258511"/>
            <a:chOff x="-1763279" y="85125"/>
            <a:chExt cx="1456984" cy="1714500"/>
          </a:xfrm>
        </p:grpSpPr>
        <p:sp>
          <p:nvSpPr>
            <p:cNvPr id="164" name="Google Shape;164;p6"/>
            <p:cNvSpPr/>
            <p:nvPr/>
          </p:nvSpPr>
          <p:spPr>
            <a:xfrm>
              <a:off x="-1763095" y="85125"/>
              <a:ext cx="1456800" cy="17145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-1763275" y="85125"/>
              <a:ext cx="1456800" cy="279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-1763275" y="364800"/>
              <a:ext cx="1456800" cy="7905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6"/>
            <p:cNvSpPr txBox="1"/>
            <p:nvPr/>
          </p:nvSpPr>
          <p:spPr>
            <a:xfrm>
              <a:off x="-1748558" y="97274"/>
              <a:ext cx="1442100" cy="225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Curso@2708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" name="Google Shape;168;p6"/>
            <p:cNvSpPr txBox="1"/>
            <p:nvPr/>
          </p:nvSpPr>
          <p:spPr>
            <a:xfrm>
              <a:off x="-1748540" y="273467"/>
              <a:ext cx="1442100" cy="10524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tipoBaile: Ballet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categoria: Prejuvenil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nivel: Alto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profesor: Sí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horario: 2-5 p.m.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precioMes: $ 220,000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9" name="Google Shape;169;p6"/>
            <p:cNvSpPr txBox="1"/>
            <p:nvPr/>
          </p:nvSpPr>
          <p:spPr>
            <a:xfrm>
              <a:off x="-1763279" y="1247931"/>
              <a:ext cx="1456800" cy="5514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calcularPromedioPrecio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obtenerCursoNivelAlto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obtenerCursoMenorDuracion</a:t>
              </a: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0" name="Google Shape;170;p6"/>
          <p:cNvGrpSpPr/>
          <p:nvPr/>
        </p:nvGrpSpPr>
        <p:grpSpPr>
          <a:xfrm>
            <a:off x="466744" y="2758535"/>
            <a:ext cx="2100529" cy="2384965"/>
            <a:chOff x="-1763275" y="85125"/>
            <a:chExt cx="1456980" cy="1714500"/>
          </a:xfrm>
        </p:grpSpPr>
        <p:sp>
          <p:nvSpPr>
            <p:cNvPr id="171" name="Google Shape;171;p6"/>
            <p:cNvSpPr/>
            <p:nvPr/>
          </p:nvSpPr>
          <p:spPr>
            <a:xfrm>
              <a:off x="-1763095" y="85125"/>
              <a:ext cx="1456800" cy="17145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-1763275" y="85125"/>
              <a:ext cx="1456800" cy="279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-1763275" y="364800"/>
              <a:ext cx="1456800" cy="699168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6"/>
            <p:cNvSpPr txBox="1"/>
            <p:nvPr/>
          </p:nvSpPr>
          <p:spPr>
            <a:xfrm>
              <a:off x="-1748558" y="97274"/>
              <a:ext cx="1442100" cy="225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Cliente@1001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6"/>
            <p:cNvSpPr txBox="1"/>
            <p:nvPr/>
          </p:nvSpPr>
          <p:spPr>
            <a:xfrm>
              <a:off x="-1748567" y="273186"/>
              <a:ext cx="1442100" cy="8514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nombre: Juan Felipe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apellido: Arias </a:t>
              </a:r>
              <a:r>
                <a:rPr lang="es" sz="1100">
                  <a:latin typeface="Roboto"/>
                  <a:ea typeface="Roboto"/>
                  <a:cs typeface="Roboto"/>
                  <a:sym typeface="Roboto"/>
                </a:rPr>
                <a:t>Sánchez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edad: 24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cedula: 10945</a:t>
              </a:r>
              <a:r>
                <a:rPr lang="es" sz="1100">
                  <a:latin typeface="Roboto"/>
                  <a:ea typeface="Roboto"/>
                  <a:cs typeface="Roboto"/>
                  <a:sym typeface="Roboto"/>
                </a:rPr>
                <a:t>36998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correo</a:t>
              </a:r>
              <a:r>
                <a:rPr lang="es" sz="1100">
                  <a:latin typeface="Roboto"/>
                  <a:ea typeface="Roboto"/>
                  <a:cs typeface="Roboto"/>
                  <a:sym typeface="Roboto"/>
                </a:rPr>
                <a:t>: </a:t>
              </a: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juanf.ariass@</a:t>
              </a:r>
              <a:r>
                <a:rPr lang="es" sz="1100">
                  <a:latin typeface="Roboto"/>
                  <a:ea typeface="Roboto"/>
                  <a:cs typeface="Roboto"/>
                  <a:sym typeface="Roboto"/>
                </a:rPr>
                <a:t>baila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>
                  <a:latin typeface="Roboto"/>
                  <a:ea typeface="Roboto"/>
                  <a:cs typeface="Roboto"/>
                  <a:sym typeface="Roboto"/>
                </a:rPr>
                <a:t>             portussuenos.co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" name="Google Shape;176;p6"/>
            <p:cNvSpPr txBox="1"/>
            <p:nvPr/>
          </p:nvSpPr>
          <p:spPr>
            <a:xfrm>
              <a:off x="-1763272" y="1124581"/>
              <a:ext cx="1456800" cy="6750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crearCliente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obtenerCliente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actualizarCliente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eliminarCliente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7" name="Google Shape;177;p6"/>
          <p:cNvGrpSpPr/>
          <p:nvPr/>
        </p:nvGrpSpPr>
        <p:grpSpPr>
          <a:xfrm>
            <a:off x="3483150" y="2758450"/>
            <a:ext cx="2190706" cy="2385252"/>
            <a:chOff x="-1763463" y="85125"/>
            <a:chExt cx="1457168" cy="1714651"/>
          </a:xfrm>
        </p:grpSpPr>
        <p:sp>
          <p:nvSpPr>
            <p:cNvPr id="178" name="Google Shape;178;p6"/>
            <p:cNvSpPr/>
            <p:nvPr/>
          </p:nvSpPr>
          <p:spPr>
            <a:xfrm>
              <a:off x="-1763095" y="85125"/>
              <a:ext cx="1456800" cy="17145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-1763275" y="85125"/>
              <a:ext cx="1456800" cy="279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-1763275" y="364800"/>
              <a:ext cx="1456800" cy="699168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6"/>
            <p:cNvSpPr txBox="1"/>
            <p:nvPr/>
          </p:nvSpPr>
          <p:spPr>
            <a:xfrm>
              <a:off x="-1748558" y="97274"/>
              <a:ext cx="1442100" cy="225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Cliente@1002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2" name="Google Shape;182;p6"/>
            <p:cNvSpPr txBox="1"/>
            <p:nvPr/>
          </p:nvSpPr>
          <p:spPr>
            <a:xfrm>
              <a:off x="-1763463" y="300980"/>
              <a:ext cx="1442100" cy="8427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nombre: Ana María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apellido: Alzate Mora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edad: 35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cedula: </a:t>
              </a:r>
              <a:r>
                <a:rPr lang="es" sz="1100">
                  <a:latin typeface="Roboto"/>
                  <a:ea typeface="Roboto"/>
                  <a:cs typeface="Roboto"/>
                  <a:sym typeface="Roboto"/>
                </a:rPr>
                <a:t>1067429755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correo: anam.alzatem</a:t>
              </a:r>
              <a:r>
                <a:rPr lang="es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@baila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             portussuenos.co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3" name="Google Shape;183;p6"/>
            <p:cNvSpPr txBox="1"/>
            <p:nvPr/>
          </p:nvSpPr>
          <p:spPr>
            <a:xfrm>
              <a:off x="-1763280" y="1143676"/>
              <a:ext cx="1456800" cy="6561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crearCliente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obtenerCliente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actualizarCliente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eliminarCliente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4" name="Google Shape;184;p6"/>
          <p:cNvGrpSpPr/>
          <p:nvPr/>
        </p:nvGrpSpPr>
        <p:grpSpPr>
          <a:xfrm>
            <a:off x="6586475" y="2758501"/>
            <a:ext cx="2190726" cy="2385041"/>
            <a:chOff x="-1763282" y="85125"/>
            <a:chExt cx="1456987" cy="1714500"/>
          </a:xfrm>
        </p:grpSpPr>
        <p:sp>
          <p:nvSpPr>
            <p:cNvPr id="185" name="Google Shape;185;p6"/>
            <p:cNvSpPr/>
            <p:nvPr/>
          </p:nvSpPr>
          <p:spPr>
            <a:xfrm>
              <a:off x="-1763095" y="85125"/>
              <a:ext cx="1456800" cy="17145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-1763275" y="85125"/>
              <a:ext cx="1456800" cy="279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-1763275" y="364800"/>
              <a:ext cx="1456800" cy="699168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6"/>
            <p:cNvSpPr txBox="1"/>
            <p:nvPr/>
          </p:nvSpPr>
          <p:spPr>
            <a:xfrm>
              <a:off x="-1748558" y="97274"/>
              <a:ext cx="1442100" cy="2256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Cliente@1003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" name="Google Shape;189;p6"/>
            <p:cNvSpPr txBox="1"/>
            <p:nvPr/>
          </p:nvSpPr>
          <p:spPr>
            <a:xfrm>
              <a:off x="-1748568" y="273195"/>
              <a:ext cx="1442100" cy="8610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nombre: </a:t>
              </a:r>
              <a:r>
                <a:rPr lang="es" sz="1100">
                  <a:latin typeface="Roboto"/>
                  <a:ea typeface="Roboto"/>
                  <a:cs typeface="Roboto"/>
                  <a:sym typeface="Roboto"/>
                </a:rPr>
                <a:t>Camila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apellido: Perez Gonzales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edad: 22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cedula: </a:t>
              </a:r>
              <a:r>
                <a:rPr lang="es" sz="1100">
                  <a:latin typeface="Roboto"/>
                  <a:ea typeface="Roboto"/>
                  <a:cs typeface="Roboto"/>
                  <a:sym typeface="Roboto"/>
                </a:rPr>
                <a:t>1055234787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correo: </a:t>
              </a:r>
              <a:r>
                <a:rPr lang="es" sz="1100">
                  <a:latin typeface="Roboto"/>
                  <a:ea typeface="Roboto"/>
                  <a:cs typeface="Roboto"/>
                  <a:sym typeface="Roboto"/>
                </a:rPr>
                <a:t>camila.perezg</a:t>
              </a:r>
              <a:r>
                <a:rPr lang="es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@baila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             portussuenos.co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6"/>
            <p:cNvSpPr txBox="1"/>
            <p:nvPr/>
          </p:nvSpPr>
          <p:spPr>
            <a:xfrm>
              <a:off x="-1763282" y="1134187"/>
              <a:ext cx="1456800" cy="6654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crearCliente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obtenerCliente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actualizarCliente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" sz="11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eliminarCliente</a:t>
              </a:r>
              <a:endParaRPr sz="11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91" name="Google Shape;191;p6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b="1"/>
              <a:t>6 instancias</a:t>
            </a: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6" name="Google Shape;196;p7"/>
          <p:cNvCxnSpPr/>
          <p:nvPr/>
        </p:nvCxnSpPr>
        <p:spPr>
          <a:xfrm>
            <a:off x="9684550" y="2803588"/>
            <a:ext cx="1215900" cy="121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triangle" w="med" len="med"/>
            <a:tailEnd type="none" w="sm" len="sm"/>
          </a:ln>
        </p:spPr>
      </p:cxnSp>
      <p:cxnSp>
        <p:nvCxnSpPr>
          <p:cNvPr id="197" name="Google Shape;197;p7"/>
          <p:cNvCxnSpPr/>
          <p:nvPr/>
        </p:nvCxnSpPr>
        <p:spPr>
          <a:xfrm>
            <a:off x="9678400" y="2588288"/>
            <a:ext cx="1155300" cy="36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diamond" w="med" len="med"/>
          </a:ln>
        </p:spPr>
      </p:cxnSp>
      <p:cxnSp>
        <p:nvCxnSpPr>
          <p:cNvPr id="198" name="Google Shape;198;p7"/>
          <p:cNvCxnSpPr/>
          <p:nvPr/>
        </p:nvCxnSpPr>
        <p:spPr>
          <a:xfrm>
            <a:off x="9684538" y="1899050"/>
            <a:ext cx="1143000" cy="109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9" name="Google Shape;199;p7"/>
          <p:cNvCxnSpPr/>
          <p:nvPr/>
        </p:nvCxnSpPr>
        <p:spPr>
          <a:xfrm>
            <a:off x="9684538" y="2259250"/>
            <a:ext cx="1143000" cy="109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diamond" w="med" len="med"/>
          </a:ln>
        </p:spPr>
      </p:cxnSp>
      <p:sp>
        <p:nvSpPr>
          <p:cNvPr id="200" name="Google Shape;200;p7"/>
          <p:cNvSpPr/>
          <p:nvPr/>
        </p:nvSpPr>
        <p:spPr>
          <a:xfrm>
            <a:off x="2383900" y="0"/>
            <a:ext cx="6760200" cy="428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200" b="1"/>
              <a:t>https://drive.google.com/file/d/1CcML1Vmy2VToicNZjNaT6dp06Op17VDf/view?usp=drive_link</a:t>
            </a:r>
            <a:endParaRPr sz="1200" b="1" i="0" u="none" strike="noStrike" cap="none">
              <a:solidFill>
                <a:srgbClr val="000000"/>
              </a:solidFill>
            </a:endParaRPr>
          </a:p>
        </p:txBody>
      </p:sp>
      <p:pic>
        <p:nvPicPr>
          <p:cNvPr id="201" name="Google Shape;20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0775"/>
            <a:ext cx="9143998" cy="471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"/>
          <p:cNvSpPr txBox="1"/>
          <p:nvPr/>
        </p:nvSpPr>
        <p:spPr>
          <a:xfrm>
            <a:off x="855750" y="1259275"/>
            <a:ext cx="74325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Estructura del </a:t>
            </a:r>
            <a:r>
              <a:rPr lang="es" sz="7200">
                <a:latin typeface="Comic Sans MS"/>
                <a:ea typeface="Comic Sans MS"/>
                <a:cs typeface="Comic Sans MS"/>
                <a:sym typeface="Comic Sans MS"/>
              </a:rPr>
              <a:t>P</a:t>
            </a:r>
            <a:r>
              <a:rPr lang="es" sz="72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royecto</a:t>
            </a:r>
            <a:endParaRPr sz="7200" b="0" i="0" u="none" strike="noStrike" cap="non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9"/>
          <p:cNvSpPr txBox="1"/>
          <p:nvPr/>
        </p:nvSpPr>
        <p:spPr>
          <a:xfrm>
            <a:off x="2833700" y="422000"/>
            <a:ext cx="3077700" cy="396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Ruta del Proyecto academia_baile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2" name="Google Shape;212;p9"/>
          <p:cNvPicPr preferRelativeResize="0"/>
          <p:nvPr/>
        </p:nvPicPr>
        <p:blipFill rotWithShape="1">
          <a:blip r:embed="rId3">
            <a:alphaModFix/>
          </a:blip>
          <a:srcRect r="38195" b="18612"/>
          <a:stretch/>
        </p:blipFill>
        <p:spPr>
          <a:xfrm>
            <a:off x="0" y="789000"/>
            <a:ext cx="10835300" cy="8021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9"/>
          <p:cNvSpPr/>
          <p:nvPr/>
        </p:nvSpPr>
        <p:spPr>
          <a:xfrm>
            <a:off x="2362025" y="-4550"/>
            <a:ext cx="6766500" cy="454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680</Words>
  <Application>Microsoft Office PowerPoint</Application>
  <PresentationFormat>Presentación en pantalla (16:9)</PresentationFormat>
  <Paragraphs>156</Paragraphs>
  <Slides>29</Slides>
  <Notes>29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Roboto</vt:lpstr>
      <vt:lpstr>Calibri</vt:lpstr>
      <vt:lpstr>Comic Sans MS</vt:lpstr>
      <vt:lpstr>Arial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yamileth londoño burgos</cp:lastModifiedBy>
  <cp:revision>1</cp:revision>
  <dcterms:modified xsi:type="dcterms:W3CDTF">2023-10-13T00:52:04Z</dcterms:modified>
</cp:coreProperties>
</file>